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presentation.xml" ContentType="application/vnd.openxmlformats-officedocument.presentationml.presentation.main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2.xml" ContentType="application/vnd.openxmlformats-officedocument.drawingml.chart+xml"/>
  <Override PartName="/ppt/charts/chart1.xml" ContentType="application/vnd.openxmlformats-officedocument.drawingml.chart+xml"/>
  <Override PartName="/ppt/notesMasters/notesMaster1.xml" ContentType="application/vnd.openxmlformats-officedocument.presentationml.notesMaster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9.xml" ContentType="application/vnd.openxmlformats-officedocument.drawingml.chart+xml"/>
  <Override PartName="/ppt/charts/chart8.xml" ContentType="application/vnd.openxmlformats-officedocument.drawingml.chart+xml"/>
  <Override PartName="/ppt/theme/theme1.xml" ContentType="application/vnd.openxmlformats-officedocument.theme+xml"/>
  <Override PartName="/ppt/charts/chart7.xml" ContentType="application/vnd.openxmlformats-officedocument.drawingml.chart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60" r:id="rId5"/>
    <p:sldId id="261" r:id="rId6"/>
    <p:sldId id="259" r:id="rId7"/>
    <p:sldId id="269" r:id="rId8"/>
    <p:sldId id="263" r:id="rId9"/>
    <p:sldId id="265" r:id="rId10"/>
    <p:sldId id="26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806" autoAdjust="0"/>
  </p:normalViewPr>
  <p:slideViewPr>
    <p:cSldViewPr>
      <p:cViewPr varScale="1">
        <p:scale>
          <a:sx n="81" d="100"/>
          <a:sy n="81" d="100"/>
        </p:scale>
        <p:origin x="1242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Excel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_Microsoft_Excel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_Microsoft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>
          <a:noFill/>
        </a:ln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35898572431809311"/>
          <c:y val="3.5555306699515662E-2"/>
          <c:w val="0.58608421694225621"/>
          <c:h val="0.96444469330048432"/>
        </c:manualLayout>
      </c:layout>
      <c:bar3D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Стовпець1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-7.8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4.804771175610234E-3"/>
                  <c:y val="-8.12500000000000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"/>
                  <c:y val="-6.87500000000000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6015903918700767E-3"/>
                  <c:y val="-7.18749999999999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3.2031807837401608E-3"/>
                  <c:y val="-7.5000000000000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 справ</c:v>
                </c:pt>
                <c:pt idx="1">
                  <c:v>Справ тимчасового терміну збер.</c:v>
                </c:pt>
                <c:pt idx="2">
                  <c:v>Справ з особового складу</c:v>
                </c:pt>
                <c:pt idx="3">
                  <c:v>Справ  НАФ</c:v>
                </c:pt>
                <c:pt idx="4">
                  <c:v>Всього фондів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2031807837401608E-3"/>
                  <c:y val="-7.8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9.4394993745403506E-3"/>
                  <c:y val="-7.05837229485709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"/>
                  <c:y val="-8.43750000000000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8907366798381977E-2"/>
                  <c:y val="-6.83193818415970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6.4063615674802522E-3"/>
                  <c:y val="-7.5000000000000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 справ</c:v>
                </c:pt>
                <c:pt idx="1">
                  <c:v>Справ тимчасового терміну збер.</c:v>
                </c:pt>
                <c:pt idx="2">
                  <c:v>Справ з особового складу</c:v>
                </c:pt>
                <c:pt idx="3">
                  <c:v>Справ  НАФ</c:v>
                </c:pt>
                <c:pt idx="4">
                  <c:v>Всього фондів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59071</c:v>
                </c:pt>
                <c:pt idx="1">
                  <c:v>2540</c:v>
                </c:pt>
                <c:pt idx="2">
                  <c:v>45722</c:v>
                </c:pt>
                <c:pt idx="3">
                  <c:v>10809</c:v>
                </c:pt>
                <c:pt idx="4">
                  <c:v>710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2012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8.0079519593503727E-3"/>
                  <c:y val="-7.8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9077327338301503E-2"/>
                  <c:y val="-7.05837229485709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3731964300358452E-3"/>
                  <c:y val="-7.72639211624067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2.2138846859855205E-2"/>
                  <c:y val="-8.254150452140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3.2031807837401608E-3"/>
                  <c:y val="-7.5000000000000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 справ</c:v>
                </c:pt>
                <c:pt idx="1">
                  <c:v>Справ тимчасового терміну збер.</c:v>
                </c:pt>
                <c:pt idx="2">
                  <c:v>Справ з особового складу</c:v>
                </c:pt>
                <c:pt idx="3">
                  <c:v>Справ  НАФ</c:v>
                </c:pt>
                <c:pt idx="4">
                  <c:v>Всього фондів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64017</c:v>
                </c:pt>
                <c:pt idx="1">
                  <c:v>2455</c:v>
                </c:pt>
                <c:pt idx="2">
                  <c:v>49818</c:v>
                </c:pt>
                <c:pt idx="3">
                  <c:v>11744</c:v>
                </c:pt>
                <c:pt idx="4">
                  <c:v>758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2013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8992347068341731E-2"/>
                  <c:y val="-7.81250874884515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1606714283696852E-2"/>
                  <c:y val="-7.05837229485709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7.8946175280849885E-3"/>
                  <c:y val="-7.72639211624067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2.9891748019377561E-2"/>
                  <c:y val="-6.83193818415970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3.6241483701007202E-2"/>
                  <c:y val="-7.49998600184775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 справ</c:v>
                </c:pt>
                <c:pt idx="1">
                  <c:v>Справ тимчасового терміну збер.</c:v>
                </c:pt>
                <c:pt idx="2">
                  <c:v>Справ з особового складу</c:v>
                </c:pt>
                <c:pt idx="3">
                  <c:v>Справ  НАФ</c:v>
                </c:pt>
                <c:pt idx="4">
                  <c:v>Всього фондів</c:v>
                </c:pt>
              </c:strCache>
            </c:strRef>
          </c:cat>
          <c:val>
            <c:numRef>
              <c:f>Лист1!$E$2:$E$6</c:f>
              <c:numCache>
                <c:formatCode>General</c:formatCode>
                <c:ptCount val="5"/>
                <c:pt idx="0">
                  <c:v>67531</c:v>
                </c:pt>
                <c:pt idx="1">
                  <c:v>2895</c:v>
                </c:pt>
                <c:pt idx="2">
                  <c:v>50943</c:v>
                </c:pt>
                <c:pt idx="3">
                  <c:v>13693</c:v>
                </c:pt>
                <c:pt idx="4">
                  <c:v>801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2014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9219084702440901E-2"/>
                  <c:y val="-7.81250874884515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4.1528842130195221E-3"/>
                  <c:y val="-8.48055656653321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9219084702440901E-2"/>
                  <c:y val="-7.37083904924549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2.2422265486181103E-2"/>
                  <c:y val="-7.89862538144966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3.5234988621141702E-2"/>
                  <c:y val="-7.1444329348526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 справ</c:v>
                </c:pt>
                <c:pt idx="1">
                  <c:v>Справ тимчасового терміну збер.</c:v>
                </c:pt>
                <c:pt idx="2">
                  <c:v>Справ з особового складу</c:v>
                </c:pt>
                <c:pt idx="3">
                  <c:v>Справ  НАФ</c:v>
                </c:pt>
                <c:pt idx="4">
                  <c:v>Всього фондів</c:v>
                </c:pt>
              </c:strCache>
            </c:strRef>
          </c:cat>
          <c:val>
            <c:numRef>
              <c:f>Лист1!$F$2:$F$6</c:f>
              <c:numCache>
                <c:formatCode>General</c:formatCode>
                <c:ptCount val="5"/>
                <c:pt idx="0">
                  <c:v>70125</c:v>
                </c:pt>
                <c:pt idx="1">
                  <c:v>3695</c:v>
                </c:pt>
                <c:pt idx="2">
                  <c:v>52737</c:v>
                </c:pt>
                <c:pt idx="3">
                  <c:v>13693</c:v>
                </c:pt>
                <c:pt idx="4">
                  <c:v>874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1012749270296968E-2"/>
                  <c:y val="-8.88882667487891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5732498957567096E-3"/>
                  <c:y val="-9.95548587586438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1012749270296968E-2"/>
                  <c:y val="-8.88882667487891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1012749270296968E-2"/>
                  <c:y val="-7.82216747389344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8878998749080517E-2"/>
                  <c:y val="-8.88882667487891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ln>
                <a:solidFill>
                  <a:srgbClr val="FF0000"/>
                </a:solidFill>
              </a:ln>
            </c:spPr>
            <c:txPr>
              <a:bodyPr/>
              <a:lstStyle/>
              <a:p>
                <a:pPr>
                  <a:defRPr sz="1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 справ</c:v>
                </c:pt>
                <c:pt idx="1">
                  <c:v>Справ тимчасового терміну збер.</c:v>
                </c:pt>
                <c:pt idx="2">
                  <c:v>Справ з особового складу</c:v>
                </c:pt>
                <c:pt idx="3">
                  <c:v>Справ  НАФ</c:v>
                </c:pt>
                <c:pt idx="4">
                  <c:v>Всього фондів</c:v>
                </c:pt>
              </c:strCache>
            </c:strRef>
          </c:cat>
          <c:val>
            <c:numRef>
              <c:f>Лист1!$G$2:$G$6</c:f>
              <c:numCache>
                <c:formatCode>General</c:formatCode>
                <c:ptCount val="5"/>
                <c:pt idx="0">
                  <c:v>72102</c:v>
                </c:pt>
                <c:pt idx="1">
                  <c:v>1890</c:v>
                </c:pt>
                <c:pt idx="2">
                  <c:v>56454</c:v>
                </c:pt>
                <c:pt idx="3">
                  <c:v>13758</c:v>
                </c:pt>
                <c:pt idx="4">
                  <c:v>957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-244890736"/>
        <c:axId val="-244886384"/>
        <c:axId val="0"/>
      </c:bar3DChart>
      <c:catAx>
        <c:axId val="-24489073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  <c:crossAx val="-244886384"/>
        <c:crosses val="autoZero"/>
        <c:auto val="1"/>
        <c:lblAlgn val="ctr"/>
        <c:lblOffset val="100"/>
        <c:noMultiLvlLbl val="0"/>
      </c:catAx>
      <c:valAx>
        <c:axId val="-244886384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one"/>
        <c:crossAx val="-244890736"/>
        <c:crosses val="autoZero"/>
        <c:crossBetween val="between"/>
      </c:valAx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32964490882707159"/>
          <c:y val="0.92226686077437781"/>
          <c:w val="0.62846380983152739"/>
          <c:h val="7.7733139225622222E-2"/>
        </c:manualLayout>
      </c:layout>
      <c:overlay val="0"/>
      <c:txPr>
        <a:bodyPr/>
        <a:lstStyle/>
        <a:p>
          <a:pPr>
            <a:defRPr sz="16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defRPr>
          </a:pPr>
          <a:endParaRPr lang="uk-UA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</c:backWall>
    <c:plotArea>
      <c:layout>
        <c:manualLayout>
          <c:layoutTarget val="inner"/>
          <c:xMode val="edge"/>
          <c:yMode val="edge"/>
          <c:x val="0.39373156909954615"/>
          <c:y val="4.5555236708754365E-3"/>
          <c:w val="0.60164816577545099"/>
          <c:h val="0.87544531621826005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4814711124798194E-2"/>
                  <c:y val="-4.26258088735897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5.555516671799321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5925744468396798E-2"/>
                  <c:y val="1.818176033799306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7.4073555623990969E-2"/>
                  <c:y val="-6.88884067303116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4.4444133374394582E-2"/>
                  <c:y val="-8.520116226341406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0" baseline="0">
                    <a:solidFill>
                      <a:schemeClr val="accent4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Інші</c:v>
                </c:pt>
                <c:pt idx="1">
                  <c:v>ТОВ</c:v>
                </c:pt>
                <c:pt idx="2">
                  <c:v>Приватні підприємства</c:v>
                </c:pt>
                <c:pt idx="3">
                  <c:v>ПАТ</c:v>
                </c:pt>
                <c:pt idx="4">
                  <c:v>ВАТ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13</c:v>
                </c:pt>
                <c:pt idx="1">
                  <c:v>28</c:v>
                </c:pt>
                <c:pt idx="2">
                  <c:v>29</c:v>
                </c:pt>
                <c:pt idx="4">
                  <c:v>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-2.9629422249596318E-2"/>
                  <c:y val="-5.45452810139791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333310003079587E-2"/>
                  <c:y val="-1.21211735586620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1111033343598723E-2"/>
                  <c:y val="-5.45452810139791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4.4444133374394582E-2"/>
                  <c:y val="-1.0456281973126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8.5184588967589597E-2"/>
                  <c:y val="-5.2525085420868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Інші</c:v>
                </c:pt>
                <c:pt idx="1">
                  <c:v>ТОВ</c:v>
                </c:pt>
                <c:pt idx="2">
                  <c:v>Приватні підприємства</c:v>
                </c:pt>
                <c:pt idx="3">
                  <c:v>ПАТ</c:v>
                </c:pt>
                <c:pt idx="4">
                  <c:v>ВАТ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13</c:v>
                </c:pt>
                <c:pt idx="1">
                  <c:v>42</c:v>
                </c:pt>
                <c:pt idx="2">
                  <c:v>26</c:v>
                </c:pt>
                <c:pt idx="3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-244885840"/>
        <c:axId val="-244894000"/>
        <c:axId val="0"/>
      </c:bar3DChart>
      <c:catAx>
        <c:axId val="-24488584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  <c:crossAx val="-244894000"/>
        <c:crosses val="autoZero"/>
        <c:auto val="1"/>
        <c:lblAlgn val="ctr"/>
        <c:lblOffset val="100"/>
        <c:noMultiLvlLbl val="0"/>
      </c:catAx>
      <c:valAx>
        <c:axId val="-2448940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-244885840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6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</c:legendEntry>
      <c:legendEntry>
        <c:idx val="1"/>
        <c:txPr>
          <a:bodyPr/>
          <a:lstStyle/>
          <a:p>
            <a:pPr>
              <a:defRPr sz="1600" b="1" i="1" baseline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</c:legendEntry>
      <c:layout>
        <c:manualLayout>
          <c:xMode val="edge"/>
          <c:yMode val="edge"/>
          <c:x val="0.43982806769506527"/>
          <c:y val="0.84402516699121022"/>
          <c:w val="0.53794986561773861"/>
          <c:h val="0.11153054472108588"/>
        </c:manualLayout>
      </c:layout>
      <c:overlay val="0"/>
      <c:txPr>
        <a:bodyPr/>
        <a:lstStyle/>
        <a:p>
          <a:pPr>
            <a:defRPr sz="1600" b="1" i="1">
              <a:latin typeface="Times New Roman" pitchFamily="18" charset="0"/>
              <a:cs typeface="Times New Roman" pitchFamily="18" charset="0"/>
            </a:defRPr>
          </a:pPr>
          <a:endParaRPr lang="uk-UA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0"/>
      <c:rAngAx val="0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39062377976153972"/>
          <c:y val="8.8184646150427731E-2"/>
          <c:w val="0.49873647760900847"/>
          <c:h val="0.91181535384957213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Лист1!$A$2:$A$8</c:f>
              <c:strCache>
                <c:ptCount val="7"/>
                <c:pt idx="1">
                  <c:v>Схвалено ліквідованих суб. госп.</c:v>
                </c:pt>
                <c:pt idx="2">
                  <c:v>Схвалено діючих суб. госп.</c:v>
                </c:pt>
                <c:pt idx="3">
                  <c:v>Всього розглянуто на  ЕК</c:v>
                </c:pt>
                <c:pt idx="4">
                  <c:v>Надано консультацій по НТО</c:v>
                </c:pt>
                <c:pt idx="5">
                  <c:v>Звернулося суб"єктів господ.</c:v>
                </c:pt>
                <c:pt idx="6">
                  <c:v>Засідань ЕК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Стовпець1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1.9047485731883421E-2"/>
                  <c:y val="5.14744178223079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4.7618714329708545E-3"/>
                  <c:y val="6.43430222778848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7.9364523882847638E-3"/>
                  <c:y val="6.86325570964105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7.9364523882847638E-3"/>
                  <c:y val="4.71848830037822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1.11110333435986E-2"/>
                  <c:y val="6.0053487459359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1">
                  <c:v>Схвалено ліквідованих суб. госп.</c:v>
                </c:pt>
                <c:pt idx="2">
                  <c:v>Схвалено діючих суб. госп.</c:v>
                </c:pt>
                <c:pt idx="3">
                  <c:v>Всього розглянуто на  ЕК</c:v>
                </c:pt>
                <c:pt idx="4">
                  <c:v>Надано консультацій по НТО</c:v>
                </c:pt>
                <c:pt idx="5">
                  <c:v>Звернулося суб"єктів господ.</c:v>
                </c:pt>
                <c:pt idx="6">
                  <c:v>Засідань ЕК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</c:spPr>
          <c:invertIfNegative val="0"/>
          <c:dLbls>
            <c:dLbl>
              <c:idx val="1"/>
              <c:layout>
                <c:manualLayout>
                  <c:x val="-3.4307886884662138E-2"/>
                  <c:y val="6.06056364196289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4.8175935362664082E-3"/>
                  <c:y val="1.29960117991690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4.0654968749616275E-3"/>
                  <c:y val="3.5303418386514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9.3846928375840733E-3"/>
                  <c:y val="3.5048373002447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1.8713392846179407E-2"/>
                  <c:y val="4.61313014112338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0">
                    <a:solidFill>
                      <a:schemeClr val="accent6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1">
                  <c:v>Схвалено ліквідованих суб. госп.</c:v>
                </c:pt>
                <c:pt idx="2">
                  <c:v>Схвалено діючих суб. госп.</c:v>
                </c:pt>
                <c:pt idx="3">
                  <c:v>Всього розглянуто на  ЕК</c:v>
                </c:pt>
                <c:pt idx="4">
                  <c:v>Надано консультацій по НТО</c:v>
                </c:pt>
                <c:pt idx="5">
                  <c:v>Звернулося суб"єктів господ.</c:v>
                </c:pt>
                <c:pt idx="6">
                  <c:v>Засідань ЕК</c:v>
                </c:pt>
              </c:strCache>
            </c:strRef>
          </c:cat>
          <c:val>
            <c:numRef>
              <c:f>Лист1!$D$2:$D$8</c:f>
              <c:numCache>
                <c:formatCode>General</c:formatCode>
                <c:ptCount val="7"/>
                <c:pt idx="1">
                  <c:v>73</c:v>
                </c:pt>
                <c:pt idx="2">
                  <c:v>83</c:v>
                </c:pt>
                <c:pt idx="3">
                  <c:v>156</c:v>
                </c:pt>
                <c:pt idx="4">
                  <c:v>21</c:v>
                </c:pt>
                <c:pt idx="5">
                  <c:v>177</c:v>
                </c:pt>
                <c:pt idx="6">
                  <c:v>17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Lbls>
            <c:dLbl>
              <c:idx val="1"/>
              <c:layout>
                <c:manualLayout>
                  <c:x val="3.8986235096206976E-3"/>
                  <c:y val="5.68711448056369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8342931519296653E-2"/>
                      <c:h val="5.7123181651097248E-2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-4.2105133903903476E-2"/>
                  <c:y val="-5.25248848970117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5.4580729134689879E-2"/>
                  <c:y val="-4.89157846887668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4.0545684500055315E-2"/>
                  <c:y val="-5.18969357192227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5.30212797308416E-2"/>
                  <c:y val="-5.16673170367203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2.4951190461572466E-2"/>
                  <c:y val="-4.51316562930886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chemeClr val="bg1"/>
              </a:solidFill>
              <a:ln>
                <a:solidFill>
                  <a:schemeClr val="bg1"/>
                </a:solidFill>
              </a:ln>
            </c:spPr>
            <c:txPr>
              <a:bodyPr/>
              <a:lstStyle/>
              <a:p>
                <a:pPr>
                  <a:defRPr sz="1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1">
                  <c:v>Схвалено ліквідованих суб. госп.</c:v>
                </c:pt>
                <c:pt idx="2">
                  <c:v>Схвалено діючих суб. госп.</c:v>
                </c:pt>
                <c:pt idx="3">
                  <c:v>Всього розглянуто на  ЕК</c:v>
                </c:pt>
                <c:pt idx="4">
                  <c:v>Надано консультацій по НТО</c:v>
                </c:pt>
                <c:pt idx="5">
                  <c:v>Звернулося суб"єктів господ.</c:v>
                </c:pt>
                <c:pt idx="6">
                  <c:v>Засідань ЕК</c:v>
                </c:pt>
              </c:strCache>
            </c:strRef>
          </c:cat>
          <c:val>
            <c:numRef>
              <c:f>Лист1!$E$2:$E$8</c:f>
              <c:numCache>
                <c:formatCode>General</c:formatCode>
                <c:ptCount val="7"/>
                <c:pt idx="1">
                  <c:v>83</c:v>
                </c:pt>
                <c:pt idx="2">
                  <c:v>58</c:v>
                </c:pt>
                <c:pt idx="3">
                  <c:v>145</c:v>
                </c:pt>
                <c:pt idx="4">
                  <c:v>29</c:v>
                </c:pt>
                <c:pt idx="5">
                  <c:v>174</c:v>
                </c:pt>
                <c:pt idx="6">
                  <c:v>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-244885296"/>
        <c:axId val="-244891280"/>
        <c:axId val="0"/>
      </c:bar3DChart>
      <c:catAx>
        <c:axId val="-24488529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  <c:crossAx val="-244891280"/>
        <c:crosses val="autoZero"/>
        <c:auto val="1"/>
        <c:lblAlgn val="ctr"/>
        <c:lblOffset val="100"/>
        <c:noMultiLvlLbl val="0"/>
      </c:catAx>
      <c:valAx>
        <c:axId val="-2448912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-24488529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600" b="1" i="0" baseline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</c:legendEntry>
      <c:legendEntry>
        <c:idx val="1"/>
        <c:txPr>
          <a:bodyPr/>
          <a:lstStyle/>
          <a:p>
            <a:pPr>
              <a:defRPr sz="1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</c:legendEntry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.71459239430739563"/>
          <c:y val="0.81473067415007372"/>
          <c:w val="0.11531809084099756"/>
          <c:h val="0.14740637265788942"/>
        </c:manualLayout>
      </c:layout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uk-UA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30"/>
      <c:rAngAx val="0"/>
      <c:perspective val="20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2014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0.11455595268831922"/>
                  <c:y val="-1.54927549563457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7.5329039617617929E-2"/>
                  <c:y val="0.1404386773488526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8.7381685956436833E-2"/>
                  <c:y val="0.1855796807824127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Звернення громадян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4344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6.2551002526925761E-2"/>
                  <c:y val="-4.50772498030259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6.628955486350383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6.3276393278799067E-2"/>
                  <c:y val="-1.00313340963466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 baseline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Звернення громадян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4633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-244891824"/>
        <c:axId val="-244889648"/>
        <c:axId val="-244310864"/>
      </c:bar3DChart>
      <c:catAx>
        <c:axId val="-244891824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-244889648"/>
        <c:crosses val="autoZero"/>
        <c:auto val="1"/>
        <c:lblAlgn val="ctr"/>
        <c:lblOffset val="100"/>
        <c:noMultiLvlLbl val="0"/>
      </c:catAx>
      <c:valAx>
        <c:axId val="-24488964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-244891824"/>
        <c:crosses val="autoZero"/>
        <c:crossBetween val="between"/>
      </c:valAx>
      <c:serAx>
        <c:axId val="-244310864"/>
        <c:scaling>
          <c:orientation val="minMax"/>
        </c:scaling>
        <c:delete val="1"/>
        <c:axPos val="b"/>
        <c:majorTickMark val="out"/>
        <c:minorTickMark val="none"/>
        <c:tickLblPos val="none"/>
        <c:crossAx val="-244889648"/>
        <c:crosses val="autoZero"/>
      </c:serAx>
    </c:plotArea>
    <c:legend>
      <c:legendPos val="r"/>
      <c:legendEntry>
        <c:idx val="0"/>
        <c:txPr>
          <a:bodyPr/>
          <a:lstStyle/>
          <a:p>
            <a:pPr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</c:legendEntry>
      <c:legendEntry>
        <c:idx val="1"/>
        <c:txPr>
          <a:bodyPr/>
          <a:lstStyle/>
          <a:p>
            <a:pPr>
              <a:defRPr sz="1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</c:legendEntry>
      <c:layout>
        <c:manualLayout>
          <c:xMode val="edge"/>
          <c:yMode val="edge"/>
          <c:x val="0.17612941758354567"/>
          <c:y val="0.7717769254458412"/>
          <c:w val="0.50686401987530239"/>
          <c:h val="0.16921366379637887"/>
        </c:manualLayout>
      </c:layout>
      <c:overlay val="0"/>
      <c:txPr>
        <a:bodyPr/>
        <a:lstStyle/>
        <a:p>
          <a:pPr>
            <a:defRPr sz="1200">
              <a:solidFill>
                <a:srgbClr val="FF0000"/>
              </a:solidFill>
              <a:latin typeface="Times New Roman" pitchFamily="18" charset="0"/>
              <a:cs typeface="Times New Roman" pitchFamily="18" charset="0"/>
            </a:defRPr>
          </a:pPr>
          <a:endParaRPr lang="uk-UA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"/>
          <c:y val="3.1893654334732673E-2"/>
          <c:w val="0.98230183615762723"/>
          <c:h val="0.75542882734315908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до 5 діб</c:v>
                </c:pt>
                <c:pt idx="1">
                  <c:v>до 10 діб</c:v>
                </c:pt>
                <c:pt idx="2">
                  <c:v>до 15 діб</c:v>
                </c:pt>
                <c:pt idx="3">
                  <c:v>Всього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488</c:v>
                </c:pt>
                <c:pt idx="1">
                  <c:v>1713</c:v>
                </c:pt>
                <c:pt idx="2">
                  <c:v>2432</c:v>
                </c:pt>
                <c:pt idx="3">
                  <c:v>4633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-244898896"/>
        <c:axId val="-218240784"/>
        <c:axId val="-244312112"/>
      </c:bar3DChart>
      <c:catAx>
        <c:axId val="-2448988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1200" b="0" i="0" baseline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  <c:crossAx val="-218240784"/>
        <c:crosses val="autoZero"/>
        <c:auto val="1"/>
        <c:lblAlgn val="ctr"/>
        <c:lblOffset val="100"/>
        <c:noMultiLvlLbl val="0"/>
      </c:catAx>
      <c:valAx>
        <c:axId val="-21824078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-244898896"/>
        <c:crosses val="autoZero"/>
        <c:crossBetween val="between"/>
      </c:valAx>
      <c:serAx>
        <c:axId val="-244312112"/>
        <c:scaling>
          <c:orientation val="minMax"/>
        </c:scaling>
        <c:delete val="1"/>
        <c:axPos val="b"/>
        <c:majorTickMark val="out"/>
        <c:minorTickMark val="none"/>
        <c:tickLblPos val="none"/>
        <c:crossAx val="-218240784"/>
        <c:crosses val="autoZero"/>
      </c:ser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30"/>
      <c:rAngAx val="0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0068674443745369"/>
          <c:y val="4.3456485966074702E-2"/>
          <c:w val="0.89931325556254649"/>
          <c:h val="0.65146529546988774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FF0000"/>
              </a:solidFill>
            </a:ln>
          </c:spPr>
          <c:invertIfNegative val="0"/>
          <c:dLbls>
            <c:dLbl>
              <c:idx val="0"/>
              <c:layout>
                <c:manualLayout>
                  <c:x val="-4.6783298288836449E-2"/>
                  <c:y val="-3.95058963327951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4.9902184841425591E-2"/>
                  <c:y val="3.95058963327951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247554621035637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 i="0" baseline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Відмовлено </c:v>
                </c:pt>
                <c:pt idx="1">
                  <c:v>Роз"снено</c:v>
                </c:pt>
                <c:pt idx="2">
                  <c:v>Позитивно</c:v>
                </c:pt>
                <c:pt idx="3">
                  <c:v>Всього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36</c:v>
                </c:pt>
                <c:pt idx="1">
                  <c:v>520</c:v>
                </c:pt>
                <c:pt idx="2">
                  <c:v>4077</c:v>
                </c:pt>
                <c:pt idx="3">
                  <c:v>4633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-218247312"/>
        <c:axId val="-218233712"/>
        <c:axId val="-244317104"/>
      </c:bar3DChart>
      <c:catAx>
        <c:axId val="-2182473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 baseline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  <c:crossAx val="-218233712"/>
        <c:crosses val="autoZero"/>
        <c:auto val="1"/>
        <c:lblAlgn val="ctr"/>
        <c:lblOffset val="100"/>
        <c:noMultiLvlLbl val="0"/>
      </c:catAx>
      <c:valAx>
        <c:axId val="-21823371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-218247312"/>
        <c:crosses val="autoZero"/>
        <c:crossBetween val="between"/>
      </c:valAx>
      <c:serAx>
        <c:axId val="-244317104"/>
        <c:scaling>
          <c:orientation val="minMax"/>
        </c:scaling>
        <c:delete val="1"/>
        <c:axPos val="b"/>
        <c:majorTickMark val="out"/>
        <c:minorTickMark val="none"/>
        <c:tickLblPos val="none"/>
        <c:crossAx val="-218233712"/>
        <c:crosses val="autoZero"/>
      </c:ser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20"/>
      <c:rAngAx val="0"/>
      <c:perspective val="20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"/>
          <c:y val="6.3081995757205231E-2"/>
          <c:w val="0.98198005136049304"/>
          <c:h val="0.67563077229361623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9.6969018271406363E-3"/>
                  <c:y val="5.734726887018672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2626104263328152E-2"/>
                  <c:y val="-5.734726887018672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4.848450913570318E-2"/>
                  <c:y val="-1.14694537740373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 i="0" baseline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Всього</c:v>
                </c:pt>
                <c:pt idx="1">
                  <c:v>Позитивно</c:v>
                </c:pt>
                <c:pt idx="2">
                  <c:v>Роз"яснено </c:v>
                </c:pt>
                <c:pt idx="3">
                  <c:v>Відмовлено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776</c:v>
                </c:pt>
                <c:pt idx="1">
                  <c:v>519</c:v>
                </c:pt>
                <c:pt idx="2">
                  <c:v>229</c:v>
                </c:pt>
                <c:pt idx="3">
                  <c:v>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-218246768"/>
        <c:axId val="-218239152"/>
        <c:axId val="-220452272"/>
      </c:bar3DChart>
      <c:catAx>
        <c:axId val="-2182467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 b="1" baseline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  <c:crossAx val="-218239152"/>
        <c:crosses val="autoZero"/>
        <c:auto val="1"/>
        <c:lblAlgn val="ctr"/>
        <c:lblOffset val="100"/>
        <c:noMultiLvlLbl val="0"/>
      </c:catAx>
      <c:valAx>
        <c:axId val="-21823915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-218246768"/>
        <c:crosses val="autoZero"/>
        <c:crossBetween val="between"/>
      </c:valAx>
      <c:serAx>
        <c:axId val="-220452272"/>
        <c:scaling>
          <c:orientation val="minMax"/>
        </c:scaling>
        <c:delete val="1"/>
        <c:axPos val="b"/>
        <c:majorTickMark val="out"/>
        <c:minorTickMark val="none"/>
        <c:tickLblPos val="none"/>
        <c:crossAx val="-218239152"/>
        <c:crosses val="autoZero"/>
      </c:serAx>
      <c:spPr>
        <a:solidFill>
          <a:schemeClr val="bg1"/>
        </a:solidFill>
      </c:spPr>
    </c:plotArea>
    <c:legend>
      <c:legendPos val="r"/>
      <c:layout>
        <c:manualLayout>
          <c:xMode val="edge"/>
          <c:yMode val="edge"/>
          <c:x val="1.4245792282691494E-2"/>
          <c:y val="0.7812556867493492"/>
          <c:w val="0.23906426169927394"/>
          <c:h val="0.11613129566897169"/>
        </c:manualLayout>
      </c:layout>
      <c:overlay val="0"/>
      <c:txPr>
        <a:bodyPr/>
        <a:lstStyle/>
        <a:p>
          <a:pPr>
            <a:defRPr sz="1200">
              <a:latin typeface="Times New Roman" pitchFamily="18" charset="0"/>
              <a:cs typeface="Times New Roman" pitchFamily="18" charset="0"/>
            </a:defRPr>
          </a:pPr>
          <a:endParaRPr lang="uk-UA"/>
        </a:p>
      </c:txPr>
    </c:legend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1800"/>
      </a:pPr>
      <a:endParaRPr lang="uk-UA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5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5493523743754715"/>
          <c:y val="3.7500000000000006E-2"/>
          <c:w val="0.74428375454440165"/>
          <c:h val="0.84618749999999987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Запити юридичних осіб 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1073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Запити юридичних осіб 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776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-218242960"/>
        <c:axId val="-218233168"/>
        <c:axId val="-220463504"/>
      </c:bar3DChart>
      <c:catAx>
        <c:axId val="-21824296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one"/>
        <c:crossAx val="-218233168"/>
        <c:crosses val="autoZero"/>
        <c:auto val="1"/>
        <c:lblAlgn val="ctr"/>
        <c:lblOffset val="100"/>
        <c:noMultiLvlLbl val="0"/>
      </c:catAx>
      <c:valAx>
        <c:axId val="-21823316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-218242960"/>
        <c:crosses val="autoZero"/>
        <c:crossBetween val="between"/>
      </c:valAx>
      <c:serAx>
        <c:axId val="-220463504"/>
        <c:scaling>
          <c:orientation val="minMax"/>
        </c:scaling>
        <c:delete val="1"/>
        <c:axPos val="b"/>
        <c:majorTickMark val="out"/>
        <c:minorTickMark val="none"/>
        <c:tickLblPos val="none"/>
        <c:crossAx val="-218233168"/>
        <c:crosses val="autoZero"/>
      </c:serAx>
      <c:spPr>
        <a:solidFill>
          <a:schemeClr val="bg1"/>
        </a:solidFill>
      </c:spPr>
    </c:plotArea>
    <c:legend>
      <c:legendPos val="r"/>
      <c:legendEntry>
        <c:idx val="0"/>
        <c:txPr>
          <a:bodyPr/>
          <a:lstStyle/>
          <a:p>
            <a:pPr>
              <a:defRPr sz="1200" b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</c:legendEntry>
      <c:legendEntry>
        <c:idx val="1"/>
        <c:txPr>
          <a:bodyPr/>
          <a:lstStyle/>
          <a:p>
            <a:pPr>
              <a:defRPr sz="1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</c:legendEntry>
      <c:layout>
        <c:manualLayout>
          <c:xMode val="edge"/>
          <c:yMode val="edge"/>
          <c:x val="0.33178842614997223"/>
          <c:y val="0.73651820866141771"/>
          <c:w val="0.58759932577788432"/>
          <c:h val="0.25098179133858362"/>
        </c:manualLayout>
      </c:layout>
      <c:overlay val="0"/>
      <c:txPr>
        <a:bodyPr/>
        <a:lstStyle/>
        <a:p>
          <a:pPr>
            <a:defRPr sz="1200" b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defRPr>
          </a:pPr>
          <a:endParaRPr lang="uk-UA"/>
        </a:p>
      </c:txPr>
    </c:legend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1800"/>
      </a:pPr>
      <a:endParaRPr lang="uk-UA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rAngAx val="0"/>
      <c:perspective val="0"/>
    </c:view3D>
    <c:floor>
      <c:thickness val="0"/>
      <c:spPr>
        <a:noFill/>
        <a:ln w="9525">
          <a:noFill/>
        </a:ln>
      </c:spPr>
    </c:floor>
    <c:sideWall>
      <c:thickness val="0"/>
      <c:spPr>
        <a:solidFill>
          <a:schemeClr val="bg1"/>
        </a:solidFill>
      </c:spPr>
    </c:sideWall>
    <c:backWall>
      <c:thickness val="0"/>
      <c:spPr>
        <a:solidFill>
          <a:schemeClr val="bg1"/>
        </a:solidFill>
      </c:spPr>
    </c:backWall>
    <c:plotArea>
      <c:layout>
        <c:manualLayout>
          <c:layoutTarget val="inner"/>
          <c:xMode val="edge"/>
          <c:yMode val="edge"/>
          <c:x val="4.5362456600173212E-2"/>
          <c:y val="0.12837743255728082"/>
          <c:w val="0.92620596722742032"/>
          <c:h val="0.58883621112013229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до 5 діб</c:v>
                </c:pt>
                <c:pt idx="1">
                  <c:v>до 15 діб</c:v>
                </c:pt>
                <c:pt idx="2">
                  <c:v>до 20 діб</c:v>
                </c:pt>
                <c:pt idx="3">
                  <c:v>до 30 діб</c:v>
                </c:pt>
                <c:pt idx="4">
                  <c:v>Всього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103</c:v>
                </c:pt>
                <c:pt idx="1">
                  <c:v>541</c:v>
                </c:pt>
                <c:pt idx="2">
                  <c:v>32</c:v>
                </c:pt>
                <c:pt idx="3">
                  <c:v>100</c:v>
                </c:pt>
                <c:pt idx="4">
                  <c:v>776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-218232624"/>
        <c:axId val="-218245680"/>
        <c:axId val="-220448528"/>
      </c:bar3DChart>
      <c:catAx>
        <c:axId val="-2182326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solidFill>
            <a:schemeClr val="bg1"/>
          </a:solidFill>
        </c:spPr>
        <c:txPr>
          <a:bodyPr/>
          <a:lstStyle/>
          <a:p>
            <a:pPr>
              <a:defRPr sz="1200" b="1" baseline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  <c:crossAx val="-218245680"/>
        <c:crosses val="autoZero"/>
        <c:auto val="1"/>
        <c:lblAlgn val="ctr"/>
        <c:lblOffset val="100"/>
        <c:noMultiLvlLbl val="0"/>
      </c:catAx>
      <c:valAx>
        <c:axId val="-21824568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-218232624"/>
        <c:crosses val="autoZero"/>
        <c:crossBetween val="between"/>
      </c:valAx>
      <c:serAx>
        <c:axId val="-220448528"/>
        <c:scaling>
          <c:orientation val="minMax"/>
        </c:scaling>
        <c:delete val="1"/>
        <c:axPos val="b"/>
        <c:majorTickMark val="out"/>
        <c:minorTickMark val="none"/>
        <c:tickLblPos val="none"/>
        <c:crossAx val="-218245680"/>
        <c:crosses val="autoZero"/>
      </c:serAx>
      <c:spPr>
        <a:solidFill>
          <a:schemeClr val="bg1"/>
        </a:solidFill>
      </c:spPr>
    </c:plotArea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0.56364</cdr:x>
      <cdr:y>0.22222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0" y="0"/>
          <a:ext cx="2214578" cy="7143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2. Результати  розгляду  запитів</a:t>
          </a:r>
          <a:endParaRPr lang="ru-RU" sz="1400" b="1" dirty="0">
            <a:solidFill>
              <a:srgbClr val="C0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2.45582E-7</cdr:x>
      <cdr:y>0</cdr:y>
    </cdr:from>
    <cdr:to>
      <cdr:x>0.42105</cdr:x>
      <cdr:y>0.36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" y="0"/>
          <a:ext cx="1714500" cy="6429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uk-UA" sz="1400" b="1" dirty="0" smtClean="0">
            <a:solidFill>
              <a:srgbClr val="C00000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r>
            <a:rPr lang="uk-UA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1. Кількість запитів</a:t>
          </a:r>
        </a:p>
        <a:p xmlns:a="http://schemas.openxmlformats.org/drawingml/2006/main">
          <a:r>
            <a:rPr lang="uk-UA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     юридичних осіб</a:t>
          </a:r>
          <a:endParaRPr lang="ru-RU" sz="1400" b="1" dirty="0">
            <a:solidFill>
              <a:srgbClr val="C0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2B9558-221F-4A39-8733-36301332FBAD}" type="datetimeFigureOut">
              <a:rPr lang="ru-RU" smtClean="0"/>
              <a:pPr/>
              <a:t>05.02.2016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D74646-36A7-46A4-A95A-3867EE7EFF79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7024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D74646-36A7-46A4-A95A-3867EE7EFF79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0725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D74646-36A7-46A4-A95A-3867EE7EFF79}" type="slidenum">
              <a:rPr lang="ru-RU" smtClean="0"/>
              <a:pPr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16073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D74646-36A7-46A4-A95A-3867EE7EFF79}" type="slidenum">
              <a:rPr lang="ru-RU" smtClean="0"/>
              <a:pPr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5721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1C1216-0D6C-401F-9743-EB563245CF85}" type="datetimeFigureOut">
              <a:rPr lang="ru-RU" smtClean="0"/>
              <a:pPr/>
              <a:t>05.02.2016</a:t>
            </a:fld>
            <a:endParaRPr lang="ru-RU" dirty="0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1C1216-0D6C-401F-9743-EB563245CF85}" type="datetimeFigureOut">
              <a:rPr lang="ru-RU" smtClean="0"/>
              <a:pPr/>
              <a:t>05.02.2016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1C1216-0D6C-401F-9743-EB563245CF85}" type="datetimeFigureOut">
              <a:rPr lang="ru-RU" smtClean="0"/>
              <a:pPr/>
              <a:t>05.02.2016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1C1216-0D6C-401F-9743-EB563245CF85}" type="datetimeFigureOut">
              <a:rPr lang="ru-RU" smtClean="0"/>
              <a:pPr/>
              <a:t>05.02.2016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1C1216-0D6C-401F-9743-EB563245CF85}" type="datetimeFigureOut">
              <a:rPr lang="ru-RU" smtClean="0"/>
              <a:pPr/>
              <a:t>05.02.2016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1C1216-0D6C-401F-9743-EB563245CF85}" type="datetimeFigureOut">
              <a:rPr lang="ru-RU" smtClean="0"/>
              <a:pPr/>
              <a:t>05.02.2016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1C1216-0D6C-401F-9743-EB563245CF85}" type="datetimeFigureOut">
              <a:rPr lang="ru-RU" smtClean="0"/>
              <a:pPr/>
              <a:t>05.02.2016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1C1216-0D6C-401F-9743-EB563245CF85}" type="datetimeFigureOut">
              <a:rPr lang="ru-RU" smtClean="0"/>
              <a:pPr/>
              <a:t>05.02.2016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1C1216-0D6C-401F-9743-EB563245CF85}" type="datetimeFigureOut">
              <a:rPr lang="ru-RU" smtClean="0"/>
              <a:pPr/>
              <a:t>05.02.2016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1C1216-0D6C-401F-9743-EB563245CF85}" type="datetimeFigureOut">
              <a:rPr lang="ru-RU" smtClean="0"/>
              <a:pPr/>
              <a:t>05.02.2016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1C1216-0D6C-401F-9743-EB563245CF85}" type="datetimeFigureOut">
              <a:rPr lang="ru-RU" smtClean="0"/>
              <a:pPr/>
              <a:t>05.02.2016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A1C1216-0D6C-401F-9743-EB563245CF85}" type="datetimeFigureOut">
              <a:rPr lang="ru-RU" smtClean="0"/>
              <a:pPr/>
              <a:t>05.02.2016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chart" Target="../charts/char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chart" Target="../charts/char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>
          <a:xfrm>
            <a:off x="1071538" y="571481"/>
            <a:ext cx="7386662" cy="2214577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uk-UA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 роботу Архівного відділу міської ради у 2015році</a:t>
            </a:r>
            <a:br>
              <a:rPr lang="uk-UA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3214686"/>
            <a:ext cx="4782514" cy="1857388"/>
          </a:xfrm>
        </p:spPr>
        <p:txBody>
          <a:bodyPr>
            <a:normAutofit fontScale="70000" lnSpcReduction="20000"/>
          </a:bodyPr>
          <a:lstStyle/>
          <a:p>
            <a:pPr>
              <a:buFontTx/>
              <a:buChar char="-"/>
            </a:pPr>
            <a:r>
              <a:rPr lang="uk-UA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загальна</a:t>
            </a:r>
            <a:r>
              <a:rPr lang="uk-UA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площа архіву</a:t>
            </a:r>
          </a:p>
          <a:p>
            <a:r>
              <a:rPr lang="uk-UA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uk-UA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- 514,3 м2</a:t>
            </a:r>
          </a:p>
          <a:p>
            <a:pPr>
              <a:buFontTx/>
              <a:buChar char="-"/>
            </a:pPr>
            <a:r>
              <a:rPr lang="uk-UA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площа архівосховищ  відділу     </a:t>
            </a:r>
          </a:p>
          <a:p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- </a:t>
            </a:r>
            <a:r>
              <a:rPr lang="uk-UA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371,4 м2.</a:t>
            </a:r>
            <a:endParaRPr lang="ru-RU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- протяжність стелажного покриття </a:t>
            </a:r>
          </a:p>
          <a:p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- </a:t>
            </a:r>
            <a:r>
              <a:rPr lang="uk-UA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1482,4пог. м.</a:t>
            </a:r>
            <a:endParaRPr lang="ru-RU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5" name="Рисунок 4" descr="dov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86446" y="5286388"/>
            <a:ext cx="3000396" cy="157161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0"/>
            <a:ext cx="7128792" cy="90872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uk-UA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Переведення в електронний вигляд документів фонду №1 – Вінницька міська рада та її виконавчий комітет </a:t>
            </a:r>
            <a:endParaRPr lang="ru-RU" sz="24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4168083"/>
              </p:ext>
            </p:extLst>
          </p:nvPr>
        </p:nvGraphicFramePr>
        <p:xfrm>
          <a:off x="1043609" y="928671"/>
          <a:ext cx="7957547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2339"/>
                <a:gridCol w="2269864"/>
                <a:gridCol w="2035050"/>
                <a:gridCol w="2400294"/>
              </a:tblGrid>
              <a:tr h="1172800">
                <a:tc>
                  <a:txBody>
                    <a:bodyPr/>
                    <a:lstStyle/>
                    <a:p>
                      <a:r>
                        <a:rPr lang="uk-UA" sz="2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Рік 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Рішення ВМР</a:t>
                      </a:r>
                    </a:p>
                    <a:p>
                      <a:r>
                        <a:rPr lang="uk-UA" sz="1600" b="1" i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uk-UA" sz="1600" b="1" i="1" dirty="0" err="1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к-сть</a:t>
                      </a:r>
                      <a:r>
                        <a:rPr lang="uk-UA" sz="1600" b="1" i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документів)</a:t>
                      </a:r>
                      <a:endParaRPr lang="ru-RU" sz="1600" b="1" i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Рішення ВК ВМР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i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uk-UA" sz="1600" b="1" i="1" dirty="0" err="1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к-сть</a:t>
                      </a:r>
                      <a:r>
                        <a:rPr lang="uk-UA" sz="1600" b="1" i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документів)</a:t>
                      </a:r>
                      <a:endParaRPr lang="ru-RU" sz="1600" b="1" i="1" dirty="0" smtClean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Розпорядження міського</a:t>
                      </a:r>
                      <a:r>
                        <a:rPr lang="uk-UA" sz="20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2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голови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i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(к-сть документів)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8751">
                <a:tc>
                  <a:txBody>
                    <a:bodyPr/>
                    <a:lstStyle/>
                    <a:p>
                      <a:r>
                        <a:rPr lang="uk-UA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2003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363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2352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290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8751">
                <a:tc>
                  <a:txBody>
                    <a:bodyPr/>
                    <a:lstStyle/>
                    <a:p>
                      <a:r>
                        <a:rPr lang="uk-UA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2002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261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2163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262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8751">
                <a:tc>
                  <a:txBody>
                    <a:bodyPr/>
                    <a:lstStyle/>
                    <a:p>
                      <a:r>
                        <a:rPr lang="uk-UA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2001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156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2536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279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8751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2000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96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2096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238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8751">
                <a:tc>
                  <a:txBody>
                    <a:bodyPr/>
                    <a:lstStyle/>
                    <a:p>
                      <a:r>
                        <a:rPr lang="ru-RU" sz="20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Всього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876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9147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1069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57912">
                <a:tc gridSpan="4">
                  <a:txBody>
                    <a:bodyPr/>
                    <a:lstStyle/>
                    <a:p>
                      <a:pPr algn="l"/>
                      <a:r>
                        <a:rPr lang="uk-UA" sz="20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Всього</a:t>
                      </a:r>
                      <a:r>
                        <a:rPr lang="uk-UA" sz="20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скановано документів  фонду №1 </a:t>
                      </a:r>
                      <a:r>
                        <a:rPr lang="uk-UA" sz="2000" b="1" baseline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uk-UA" sz="2000" b="1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2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11092, що містять</a:t>
                      </a:r>
                    </a:p>
                    <a:p>
                      <a:pPr algn="l"/>
                      <a:r>
                        <a:rPr lang="uk-UA" sz="2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33580 аркушів формату А4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Рисунок 4" descr="D:\other\foto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86776" y="0"/>
            <a:ext cx="857224" cy="928670"/>
          </a:xfrm>
          <a:prstGeom prst="rect">
            <a:avLst/>
          </a:prstGeom>
          <a:noFill/>
        </p:spPr>
      </p:pic>
      <p:sp>
        <p:nvSpPr>
          <p:cNvPr id="3" name="Округлений прямокутник 2"/>
          <p:cNvSpPr/>
          <p:nvPr/>
        </p:nvSpPr>
        <p:spPr>
          <a:xfrm>
            <a:off x="1043608" y="4797152"/>
            <a:ext cx="7920880" cy="206084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dirty="0" smtClean="0"/>
              <a:t> 	</a:t>
            </a:r>
            <a:r>
              <a:rPr lang="uk-UA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Скановані архівні документи розміщено на внутрішньому порталі ВМР в закладці «Електронний архів». Всього розміщено 23146 сканованих  документів за 2000-2006 рік. Робота продовжується. </a:t>
            </a:r>
          </a:p>
          <a:p>
            <a:pPr algn="just"/>
            <a:r>
              <a:rPr lang="uk-UA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Крім того, на внутрішньому порталі ВМР розміщено довідник «Довідковий апарат фондів», який при надходженні нових </a:t>
            </a:r>
            <a:r>
              <a:rPr lang="uk-UA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uk-UA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ондів невідкладно поповнюється. Довідником користуються працівники прозорих офісів при отриманні запитів </a:t>
            </a:r>
            <a:r>
              <a:rPr lang="uk-UA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виготовлення довідок </a:t>
            </a:r>
            <a:r>
              <a:rPr lang="uk-UA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соціально-правового </a:t>
            </a:r>
            <a:r>
              <a:rPr lang="uk-UA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характеру та копій архівних документів.</a:t>
            </a:r>
            <a:endParaRPr lang="uk-UA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7286677" cy="100010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uk-UA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uk-UA" sz="2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Основні напрямки діяльності відділу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429256" y="4929198"/>
            <a:ext cx="3714744" cy="1785950"/>
          </a:xfrm>
          <a:prstGeom prst="round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Надання </a:t>
            </a:r>
            <a:r>
              <a:rPr lang="uk-UA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клієнтам міської ради якісних послуг в стислі терміни за  мінімальними по складності процедурами.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000100" y="1071546"/>
            <a:ext cx="8143900" cy="989302"/>
          </a:xfrm>
          <a:prstGeom prst="round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1.Забезпечення наповнення НАФ документами, що мають місцеве,  історичне та наукове значення, їх реєстрація, облік та використання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285984" y="285749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000100" y="2357430"/>
            <a:ext cx="4363988" cy="1785950"/>
          </a:xfrm>
          <a:prstGeom prst="round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uk-UA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2.Забезпечення умов зберігання   документів НАФ, документів з особового складу ліквідованих суб’єктів господарювання, що діяли (були зареєстровані) на території міста.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13" descr="C:\Documents and Settings\Admin\Рабочий стол\Відділ\2013-03-11 11.28 Е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29256" y="2143116"/>
            <a:ext cx="3571900" cy="2643206"/>
          </a:xfrm>
          <a:prstGeom prst="rect">
            <a:avLst/>
          </a:prstGeom>
          <a:noFill/>
        </p:spPr>
      </p:pic>
      <p:pic>
        <p:nvPicPr>
          <p:cNvPr id="13" name="Рисунок 12" descr="C:\Documents and Settings\egorova\Local Settings\Temporary Internet Files\Content.Word\фото 040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00100" y="4286256"/>
            <a:ext cx="4363988" cy="2428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 descr="D:\other\foto.pn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86777" y="0"/>
            <a:ext cx="857224" cy="9286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7963249" cy="1142984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uk-UA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sz="31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Станом на 01.01.2016 року в Архівному відділі</a:t>
            </a:r>
            <a:r>
              <a:rPr lang="uk-UA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br>
              <a:rPr lang="uk-UA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зареєстровано 957 фонди, що налічують</a:t>
            </a:r>
            <a:r>
              <a:rPr lang="uk-UA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2781130"/>
              </p:ext>
            </p:extLst>
          </p:nvPr>
        </p:nvGraphicFramePr>
        <p:xfrm>
          <a:off x="323527" y="1124744"/>
          <a:ext cx="8749638" cy="54005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9907"/>
                <a:gridCol w="1189950"/>
                <a:gridCol w="1259950"/>
                <a:gridCol w="1259949"/>
                <a:gridCol w="1251045"/>
                <a:gridCol w="1548837"/>
              </a:tblGrid>
              <a:tr h="98580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2012р.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2013р.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2014р.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Принято у</a:t>
                      </a:r>
                      <a:r>
                        <a:rPr lang="ru-RU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2015</a:t>
                      </a:r>
                      <a:endParaRPr lang="ru-RU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Станом на 01.01.2016</a:t>
                      </a:r>
                      <a:endParaRPr lang="ru-RU" b="1" dirty="0" smtClean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17699"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Кількість фондів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758</a:t>
                      </a:r>
                      <a:endParaRPr lang="ru-RU" sz="16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801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874</a:t>
                      </a:r>
                      <a:endParaRPr lang="ru-RU" sz="1600" b="1" dirty="0" smtClean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83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957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77596"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Документів </a:t>
                      </a:r>
                    </a:p>
                    <a:p>
                      <a:r>
                        <a:rPr lang="uk-UA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НАФ (справ)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11744</a:t>
                      </a:r>
                      <a:endParaRPr lang="ru-RU" sz="16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13693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13693</a:t>
                      </a:r>
                    </a:p>
                    <a:p>
                      <a:pPr algn="ctr"/>
                      <a:endParaRPr lang="uk-UA" sz="1600" b="1" dirty="0" smtClean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13758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934700"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Документів з особового складу (справ)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49818</a:t>
                      </a:r>
                      <a:endParaRPr lang="ru-RU" sz="16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50943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52737</a:t>
                      </a:r>
                      <a:endParaRPr lang="ru-RU" sz="1600" b="1" dirty="0" smtClean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3713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56450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150102"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Документів тимчасового зберігання </a:t>
                      </a:r>
                    </a:p>
                    <a:p>
                      <a:r>
                        <a:rPr lang="uk-UA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(справ, пакувань)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2455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2895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3695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1805 (</a:t>
                      </a:r>
                      <a:r>
                        <a:rPr lang="uk-UA" sz="1600" b="1" dirty="0" err="1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зн</a:t>
                      </a:r>
                      <a:r>
                        <a:rPr lang="uk-UA" sz="16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 smtClean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1890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934700"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Всього одиниць зберігання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64017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67531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70125</a:t>
                      </a:r>
                      <a:endParaRPr lang="ru-RU" sz="1600" b="1" dirty="0" smtClean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72098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5" name="Рисунок 4" descr="D:\other\fot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7" y="0"/>
            <a:ext cx="857224" cy="9286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7286677" cy="100010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Динаміка зростання кількості фондів </a:t>
            </a:r>
            <a:r>
              <a:rPr lang="uk-UA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одиниць зберігання  в Архівному відділі</a:t>
            </a:r>
            <a:endParaRPr lang="ru-RU" sz="2800" i="1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890664741"/>
              </p:ext>
            </p:extLst>
          </p:nvPr>
        </p:nvGraphicFramePr>
        <p:xfrm>
          <a:off x="1187624" y="928669"/>
          <a:ext cx="7848872" cy="38857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000100" y="4814441"/>
            <a:ext cx="8143900" cy="20313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– 761 (79,5%) із 957 фондів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що зберігаються –  фонди періоду Незалежності України, (утворилися починаючи з 1992р. та ліквідувалися станом на 01.01.2016року.) </a:t>
            </a:r>
          </a:p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З них:</a:t>
            </a:r>
          </a:p>
          <a:p>
            <a:pPr>
              <a:buFontTx/>
              <a:buChar char="-"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20 фондів списку №1 - джерел формування НАФ;</a:t>
            </a:r>
          </a:p>
          <a:p>
            <a:pPr>
              <a:buFontTx/>
              <a:buChar char="-"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741 фонд списку №3 - джерел комплектування архівного відділу</a:t>
            </a:r>
          </a:p>
          <a:p>
            <a:pPr>
              <a:buFontTx/>
              <a:buChar char="-"/>
            </a:pPr>
            <a:endParaRPr lang="ru-RU" dirty="0"/>
          </a:p>
        </p:txBody>
      </p:sp>
      <p:pic>
        <p:nvPicPr>
          <p:cNvPr id="5" name="Рисунок 4" descr="D:\other\foto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86777" y="0"/>
            <a:ext cx="857224" cy="9286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7286676" cy="92867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Ліквідовані у 2015 році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018154930"/>
              </p:ext>
            </p:extLst>
          </p:nvPr>
        </p:nvGraphicFramePr>
        <p:xfrm>
          <a:off x="1000100" y="928670"/>
          <a:ext cx="3429024" cy="56741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4572000" y="785794"/>
            <a:ext cx="4429156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2015 р.  ліквідувалося  </a:t>
            </a:r>
            <a:r>
              <a:rPr lang="uk-UA" sz="1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uk-UA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суб'єкти господарювання, які передали</a:t>
            </a:r>
            <a:r>
              <a:rPr lang="uk-UA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до архівного відділу </a:t>
            </a:r>
            <a:r>
              <a:rPr lang="uk-UA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3778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од. </a:t>
            </a:r>
            <a:r>
              <a:rPr lang="uk-UA" sz="1600" b="1" dirty="0" err="1" smtClean="0">
                <a:latin typeface="Times New Roman" pitchFamily="18" charset="0"/>
                <a:cs typeface="Times New Roman" pitchFamily="18" charset="0"/>
              </a:rPr>
              <a:t>збер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., що на </a:t>
            </a:r>
            <a:r>
              <a:rPr lang="uk-UA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1184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більше, ніж у минулому році.</a:t>
            </a:r>
          </a:p>
          <a:p>
            <a:pPr algn="ctr"/>
            <a:endParaRPr lang="uk-UA" sz="1600" b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16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Фонди з найбільшою  кількістю </a:t>
            </a:r>
          </a:p>
          <a:p>
            <a:pPr algn="ctr"/>
            <a:r>
              <a:rPr lang="uk-UA" sz="16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справ   з кадрових питань (особового складу).</a:t>
            </a:r>
          </a:p>
          <a:p>
            <a:pPr marL="342900" indent="-342900"/>
            <a:endParaRPr lang="uk-UA" sz="1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uk-UA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1.Фонд № 931</a:t>
            </a:r>
            <a:r>
              <a:rPr lang="uk-UA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uk-UA" sz="1600" i="1" dirty="0" smtClean="0">
                <a:latin typeface="Times New Roman" pitchFamily="18" charset="0"/>
                <a:cs typeface="Times New Roman" pitchFamily="18" charset="0"/>
              </a:rPr>
              <a:t>ТОВ «</a:t>
            </a:r>
            <a:r>
              <a:rPr lang="uk-UA" sz="1600" i="1" dirty="0" err="1" smtClean="0">
                <a:latin typeface="Times New Roman" pitchFamily="18" charset="0"/>
                <a:cs typeface="Times New Roman" pitchFamily="18" charset="0"/>
              </a:rPr>
              <a:t>Житлосервіс</a:t>
            </a:r>
            <a:r>
              <a:rPr lang="uk-UA" sz="1600" i="1" dirty="0" smtClean="0">
                <a:latin typeface="Times New Roman" pitchFamily="18" charset="0"/>
                <a:cs typeface="Times New Roman" pitchFamily="18" charset="0"/>
              </a:rPr>
              <a:t>» за 1959-2014р.    </a:t>
            </a:r>
            <a:r>
              <a:rPr lang="uk-UA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(356 справ).</a:t>
            </a:r>
          </a:p>
          <a:p>
            <a:r>
              <a:rPr lang="uk-UA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Фонд № 946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uk-UA" sz="1600" i="1" dirty="0" smtClean="0">
                <a:latin typeface="Times New Roman" pitchFamily="18" charset="0"/>
                <a:cs typeface="Times New Roman" pitchFamily="18" charset="0"/>
              </a:rPr>
              <a:t>ПАТ «</a:t>
            </a:r>
            <a:r>
              <a:rPr lang="uk-UA" sz="1600" i="1" dirty="0" err="1" smtClean="0">
                <a:latin typeface="Times New Roman" pitchFamily="18" charset="0"/>
                <a:cs typeface="Times New Roman" pitchFamily="18" charset="0"/>
              </a:rPr>
              <a:t>Вінницямолоко</a:t>
            </a:r>
            <a:r>
              <a:rPr lang="uk-UA" sz="1600" i="1" dirty="0" smtClean="0">
                <a:latin typeface="Times New Roman" pitchFamily="18" charset="0"/>
                <a:cs typeface="Times New Roman" pitchFamily="18" charset="0"/>
              </a:rPr>
              <a:t>” </a:t>
            </a:r>
          </a:p>
          <a:p>
            <a:r>
              <a:rPr lang="uk-UA" sz="1600" i="1" dirty="0" smtClean="0">
                <a:latin typeface="Times New Roman" pitchFamily="18" charset="0"/>
                <a:cs typeface="Times New Roman" pitchFamily="18" charset="0"/>
              </a:rPr>
              <a:t>за 1944– 2015р. </a:t>
            </a:r>
            <a:r>
              <a:rPr lang="uk-UA" sz="1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296 справ).</a:t>
            </a:r>
          </a:p>
          <a:p>
            <a:r>
              <a:rPr lang="uk-UA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3. Фонд №</a:t>
            </a:r>
            <a:r>
              <a:rPr lang="uk-UA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950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i="1" dirty="0" smtClean="0">
                <a:latin typeface="Times New Roman" pitchFamily="18" charset="0"/>
                <a:cs typeface="Times New Roman" pitchFamily="18" charset="0"/>
              </a:rPr>
              <a:t>ПАТ Вінницький інструментальний завод”    за 1946 – 2015р.</a:t>
            </a:r>
            <a:r>
              <a:rPr lang="uk-UA" sz="16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(1851справа</a:t>
            </a:r>
            <a:r>
              <a:rPr lang="uk-UA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lang="uk-UA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4. </a:t>
            </a:r>
            <a:r>
              <a:rPr lang="uk-UA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Фонд № </a:t>
            </a:r>
            <a:r>
              <a:rPr lang="uk-UA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954 </a:t>
            </a: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1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i="1" dirty="0" smtClean="0">
                <a:latin typeface="Times New Roman" pitchFamily="18" charset="0"/>
                <a:cs typeface="Times New Roman" pitchFamily="18" charset="0"/>
              </a:rPr>
              <a:t>Колективне підприємство Міжрайонна пересувна механізована колона №3 обласного виробничого об'єднання по агропромисловому будівництву «</a:t>
            </a:r>
            <a:r>
              <a:rPr lang="uk-UA" sz="1600" i="1" dirty="0" err="1" smtClean="0">
                <a:latin typeface="Times New Roman" pitchFamily="18" charset="0"/>
                <a:cs typeface="Times New Roman" pitchFamily="18" charset="0"/>
              </a:rPr>
              <a:t>Вінницяоблагробуд</a:t>
            </a:r>
            <a:r>
              <a:rPr lang="uk-UA" sz="1600" i="1" dirty="0" smtClean="0">
                <a:latin typeface="Times New Roman" pitchFamily="18" charset="0"/>
                <a:cs typeface="Times New Roman" pitchFamily="18" charset="0"/>
              </a:rPr>
              <a:t>» за 1968 – 2015р. </a:t>
            </a:r>
          </a:p>
          <a:p>
            <a:r>
              <a:rPr lang="uk-UA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(324 справи).</a:t>
            </a:r>
            <a:endParaRPr lang="uk-UA" sz="1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***</a:t>
            </a:r>
          </a:p>
        </p:txBody>
      </p:sp>
      <p:pic>
        <p:nvPicPr>
          <p:cNvPr id="5" name="Рисунок 4" descr="D:\other\foto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86776" y="0"/>
            <a:ext cx="857224" cy="9286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7286676" cy="92867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uk-UA" sz="31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Результати роботи </a:t>
            </a:r>
            <a:br>
              <a:rPr lang="uk-UA" sz="31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1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експертної комісії   Архівного відділу</a:t>
            </a:r>
            <a:r>
              <a:rPr lang="uk-UA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pic>
        <p:nvPicPr>
          <p:cNvPr id="4" name="Рисунок 3" descr="D:\other\fot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0"/>
            <a:ext cx="857224" cy="928670"/>
          </a:xfrm>
          <a:prstGeom prst="rect">
            <a:avLst/>
          </a:prstGeom>
          <a:noFill/>
        </p:spPr>
      </p:pic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12643377"/>
              </p:ext>
            </p:extLst>
          </p:nvPr>
        </p:nvGraphicFramePr>
        <p:xfrm>
          <a:off x="1000100" y="928670"/>
          <a:ext cx="8143900" cy="3868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000100" y="4509120"/>
            <a:ext cx="81439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b="1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В 2015році проведено 16 засідань ЕК архівного відділу , на яких розглянуто результати НТО документів 174 суб'єктів  господарювання міста за різні періоди.  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 них:</a:t>
            </a:r>
          </a:p>
          <a:p>
            <a:pPr>
              <a:buFontTx/>
              <a:buChar char="-"/>
            </a:pP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    83–таких що ліквідувалися та передали документи до Архівного відділу ;</a:t>
            </a:r>
          </a:p>
          <a:p>
            <a:pPr marL="285750" indent="-285750">
              <a:buFontTx/>
              <a:buChar char="-"/>
            </a:pPr>
            <a:r>
              <a:rPr lang="uk-UA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58–таких що здійснювали чергове НТО </a:t>
            </a:r>
            <a:r>
              <a:rPr lang="uk-UA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документів.</a:t>
            </a:r>
            <a:endParaRPr lang="uk-UA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0"/>
            <a:ext cx="6912768" cy="476672"/>
          </a:xfrm>
        </p:spPr>
        <p:txBody>
          <a:bodyPr>
            <a:noAutofit/>
          </a:bodyPr>
          <a:lstStyle/>
          <a:p>
            <a:pPr algn="ctr"/>
            <a:r>
              <a:rPr lang="uk-UA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Робота відділу  з ЕПК ДАВО </a:t>
            </a:r>
            <a:endParaRPr lang="uk-UA" sz="28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3251918"/>
              </p:ext>
            </p:extLst>
          </p:nvPr>
        </p:nvGraphicFramePr>
        <p:xfrm>
          <a:off x="107503" y="764703"/>
          <a:ext cx="9015725" cy="6093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7917"/>
                <a:gridCol w="3727137"/>
                <a:gridCol w="1146254"/>
                <a:gridCol w="1642473"/>
                <a:gridCol w="2101944"/>
              </a:tblGrid>
              <a:tr h="594209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uk-UA" sz="16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 </a:t>
                      </a:r>
                      <a:r>
                        <a:rPr lang="uk-UA" sz="1600" dirty="0" err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</a:t>
                      </a:r>
                      <a:r>
                        <a:rPr lang="uk-UA" sz="16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особи</a:t>
                      </a:r>
                      <a:endParaRPr lang="uk-UA" sz="16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роки</a:t>
                      </a:r>
                      <a:endParaRPr lang="uk-UA" sz="16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 Архівного відділу </a:t>
                      </a:r>
                      <a:endParaRPr lang="uk-UA" sz="16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ЕПК ДАВО</a:t>
                      </a:r>
                    </a:p>
                    <a:p>
                      <a:endParaRPr lang="uk-UA" sz="16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53063"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Представлені</a:t>
                      </a:r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 на </a:t>
                      </a:r>
                      <a:r>
                        <a:rPr lang="ru-RU" sz="1600" b="1" i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засіданнях</a:t>
                      </a:r>
                      <a:r>
                        <a:rPr lang="ru-RU" sz="1600" b="1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 ЕПК ДАВО </a:t>
                      </a:r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i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схвалені</a:t>
                      </a:r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  ЕК  </a:t>
                      </a:r>
                      <a:r>
                        <a:rPr lang="ru-RU" sz="1600" b="1" i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відділу</a:t>
                      </a:r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i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результати</a:t>
                      </a:r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  НТО </a:t>
                      </a:r>
                      <a:r>
                        <a:rPr lang="ru-RU" sz="1600" b="1" i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документів</a:t>
                      </a:r>
                      <a:endParaRPr lang="ru-RU" sz="16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SimSun-ExtB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SimSun-ExtB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0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SimSun-ExtB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469112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SimSun-ExtB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Департамент самоврядного контролю     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SimSun-ExtB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200" b="1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SimSun-ExtB" panose="02010609060101010101" pitchFamily="49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2013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SimSun-ExtB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Протокол №11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від 31.07.1015</a:t>
                      </a:r>
                      <a:endParaRPr lang="uk-UA" sz="1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Протокол ЕПК ДАВО №9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 02.09.1015</a:t>
                      </a:r>
                      <a:endParaRPr lang="uk-UA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112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SimSun-ExtB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Департамент фінансів 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SimSun-ExtB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sz="1200" b="1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SimSun-ExtB" panose="02010609060101010101" pitchFamily="49" charset="-122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2004</a:t>
                      </a:r>
                      <a:r>
                        <a:rPr lang="uk-UA" sz="1200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 - 2011</a:t>
                      </a:r>
                      <a:endParaRPr lang="uk-UA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SimSun-ExtB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Протокол №7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від 27.04.1015</a:t>
                      </a:r>
                      <a:endParaRPr lang="uk-UA" sz="1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Протокол ЕПК ДАВО №6 від 19.06.1015</a:t>
                      </a:r>
                      <a:endParaRPr lang="uk-UA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112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SimSun-ExtB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Департамент правової політики та якості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SimSun-ExtB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200" b="1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SimSun-ExtB" panose="02010609060101010101" pitchFamily="49" charset="-122"/>
                        <a:cs typeface="Times New Roman" panose="02020603050405020304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2011</a:t>
                      </a:r>
                      <a:r>
                        <a:rPr lang="uk-UA" sz="1200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uk-UA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2014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SimSun-ExtB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Протокол №11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від 31.07.1015</a:t>
                      </a:r>
                      <a:endParaRPr lang="uk-UA" sz="1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Протокол ЕПК ДАВО №8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 02.09.1015</a:t>
                      </a:r>
                      <a:endParaRPr lang="uk-UA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112">
                <a:tc>
                  <a:txBody>
                    <a:bodyPr/>
                    <a:lstStyle/>
                    <a:p>
                      <a:r>
                        <a:rPr lang="uk-UA" sz="10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4</a:t>
                      </a:r>
                      <a:endParaRPr lang="uk-UA" sz="10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SimSun-ExtB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400" b="1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Інформацфійно</a:t>
                      </a:r>
                      <a:r>
                        <a:rPr lang="uk-UA" sz="1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-аналітичне управління</a:t>
                      </a:r>
                      <a:endParaRPr lang="uk-UA" sz="1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SimSun-ExtB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sz="1200" b="1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SimSun-ExtB" panose="02010609060101010101" pitchFamily="49" charset="-122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2006</a:t>
                      </a:r>
                      <a:r>
                        <a:rPr lang="uk-UA" sz="1200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uk-UA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2011</a:t>
                      </a:r>
                      <a:endParaRPr lang="uk-UA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SimSun-ExtB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Протокол №1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від 29.01.1015</a:t>
                      </a:r>
                      <a:endParaRPr lang="uk-UA" sz="1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Протокол ЕПК ДАВО №4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від 24.04.1015</a:t>
                      </a:r>
                      <a:endParaRPr lang="uk-UA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1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5</a:t>
                      </a:r>
                      <a:endParaRPr lang="ru-RU" sz="1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SimSun-ExtB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Департамент комунальних ресурсів 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SimSun-ExtB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200" b="1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SimSun-ExtB" panose="02010609060101010101" pitchFamily="49" charset="-122"/>
                        <a:cs typeface="Times New Roman" panose="02020603050405020304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2011</a:t>
                      </a:r>
                      <a:r>
                        <a:rPr lang="uk-UA" sz="1200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uk-UA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2013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SimSun-ExtB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Протокол №13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від 25.09.1015</a:t>
                      </a:r>
                      <a:endParaRPr lang="uk-UA" sz="1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Протокол ЕПК ДАВО №13 від 04.11.1015</a:t>
                      </a:r>
                      <a:endParaRPr lang="uk-UA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112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6</a:t>
                      </a:r>
                      <a:endParaRPr lang="ru-RU" sz="10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SimSun-ExtB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Департамент охорони здоров’я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SimSun-ExtB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200" b="1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SimSun-ExtB" panose="02010609060101010101" pitchFamily="49" charset="-122"/>
                        <a:cs typeface="Times New Roman" panose="02020603050405020304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2006</a:t>
                      </a:r>
                      <a:r>
                        <a:rPr lang="uk-UA" sz="1200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uk-UA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2009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SimSun-ExtB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Протокол №11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від 31.07.1015</a:t>
                      </a:r>
                      <a:endParaRPr lang="uk-UA" sz="1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Протокол ЕПК ДАВО №12 від 30.12.1015</a:t>
                      </a:r>
                      <a:endParaRPr lang="uk-UA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112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7</a:t>
                      </a:r>
                      <a:endParaRPr lang="ru-RU" sz="10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SimSun-ExtB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Вінницьке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міське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 бюро </a:t>
                      </a:r>
                      <a:r>
                        <a:rPr lang="ru-RU" sz="1400" b="1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технічної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інвентаризації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SimSun-ExtB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SimSun-ExtB" panose="02010609060101010101" pitchFamily="49" charset="-122"/>
                        <a:cs typeface="Times New Roman" panose="02020603050405020304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2008 - 2013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SimSun-ExtB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Протокол №9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від 05.06.1015</a:t>
                      </a:r>
                      <a:endParaRPr lang="uk-UA" sz="1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Протокол ЕПК ДАВО №6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від 19.06.1015</a:t>
                      </a:r>
                      <a:endParaRPr lang="uk-UA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112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8</a:t>
                      </a:r>
                      <a:endParaRPr lang="ru-RU" sz="10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SimSun-ExtB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Ленінський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районний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 центр </a:t>
                      </a:r>
                      <a:r>
                        <a:rPr lang="ru-RU" sz="1400" b="1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зайнятості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населення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 м</a:t>
                      </a:r>
                      <a:r>
                        <a:rPr lang="ru-RU" sz="1400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400" b="1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Вінниці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SimSun-ExtB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SimSun-ExtB" panose="02010609060101010101" pitchFamily="49" charset="-122"/>
                        <a:cs typeface="Times New Roman" panose="02020603050405020304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2006-2010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SimSun-ExtB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Протокол №4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від 20.03.1015</a:t>
                      </a:r>
                      <a:endParaRPr lang="uk-UA" sz="1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Протокол ЕПК ДАВО №4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від 26.06.1015</a:t>
                      </a:r>
                      <a:endParaRPr lang="uk-UA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515"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Представлені</a:t>
                      </a:r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 на </a:t>
                      </a:r>
                      <a:r>
                        <a:rPr lang="ru-RU" sz="1600" b="1" i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засіданнях</a:t>
                      </a:r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 ЕПК ДАВО  </a:t>
                      </a:r>
                      <a:r>
                        <a:rPr lang="ru-RU" sz="1600" b="1" i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схвалені</a:t>
                      </a:r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  ЕК  </a:t>
                      </a:r>
                      <a:r>
                        <a:rPr lang="ru-RU" sz="1600" b="1" i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відділу</a:t>
                      </a:r>
                      <a:r>
                        <a:rPr lang="ru-RU" sz="1600" b="1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i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Номенклатури</a:t>
                      </a:r>
                      <a:r>
                        <a:rPr lang="ru-RU" sz="1600" b="1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 справ</a:t>
                      </a:r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SimSun-ExtB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SimSun-ExtB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/>
                </a:tc>
                <a:tc hMerge="1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SimSun-ExtB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469112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1 </a:t>
                      </a:r>
                      <a:endParaRPr lang="ru-RU" sz="10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SimSun-ExtB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Департамент </a:t>
                      </a:r>
                      <a:r>
                        <a:rPr lang="ru-RU" sz="1400" b="1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соціальної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політики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SimSun-ExtB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На 2015 </a:t>
                      </a:r>
                      <a:r>
                        <a:rPr lang="ru-RU" sz="1200" b="1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рік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SimSun-ExtB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Протокол ЕК  №7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від 27.04.1015</a:t>
                      </a:r>
                      <a:endParaRPr lang="uk-UA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Протокол ЕПК ДАВО №7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від 19.06.1015</a:t>
                      </a:r>
                      <a:endParaRPr lang="uk-UA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501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SimSun-ExtB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Лівобережний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 центр </a:t>
                      </a:r>
                      <a:r>
                        <a:rPr lang="ru-RU" sz="1400" b="1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зайнятості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населення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 м. </a:t>
                      </a:r>
                      <a:r>
                        <a:rPr lang="ru-RU" sz="1400" b="1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Вінниці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SimSun-ExtB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На 2015 </a:t>
                      </a:r>
                      <a:r>
                        <a:rPr lang="ru-RU" sz="1200" b="1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рік</a:t>
                      </a: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SimSun-ExtB" panose="02010609060101010101" pitchFamily="49" charset="-122"/>
                          <a:cs typeface="Times New Roman" panose="02020603050405020304" pitchFamily="18" charset="0"/>
                        </a:rPr>
                        <a:t>  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SimSun-ExtB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Протокол ЕК  №1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від 29.01.1015</a:t>
                      </a:r>
                      <a:endParaRPr lang="uk-UA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Протокол ЕПК ДАВО №4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від 24.04.1015</a:t>
                      </a:r>
                      <a:endParaRPr lang="uk-UA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4722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1" y="0"/>
            <a:ext cx="7286675" cy="92867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uk-UA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Звернення громадян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550234585"/>
              </p:ext>
            </p:extLst>
          </p:nvPr>
        </p:nvGraphicFramePr>
        <p:xfrm>
          <a:off x="1071538" y="928670"/>
          <a:ext cx="3857652" cy="25003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00101" y="928670"/>
            <a:ext cx="27146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 Кількість </a:t>
            </a:r>
          </a:p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звернень громадян</a:t>
            </a:r>
          </a:p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ru-RU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720865162"/>
              </p:ext>
            </p:extLst>
          </p:nvPr>
        </p:nvGraphicFramePr>
        <p:xfrm>
          <a:off x="5000628" y="928670"/>
          <a:ext cx="4000528" cy="2571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143504" y="928670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Звернення громадян </a:t>
            </a:r>
          </a:p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за термінами розгляду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017048248"/>
              </p:ext>
            </p:extLst>
          </p:nvPr>
        </p:nvGraphicFramePr>
        <p:xfrm>
          <a:off x="1000100" y="3500438"/>
          <a:ext cx="4071966" cy="3214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5143504" y="3284984"/>
            <a:ext cx="400049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В 2015 році надійшло на</a:t>
            </a:r>
            <a:r>
              <a:rPr lang="uk-UA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289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звернення більше, ніж у минулому році. </a:t>
            </a:r>
          </a:p>
          <a:p>
            <a:pPr algn="just"/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В термін до 15 діб виконано –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4633 (100%), </a:t>
            </a:r>
          </a:p>
          <a:p>
            <a:pPr algn="just"/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з них:</a:t>
            </a:r>
          </a:p>
          <a:p>
            <a:pPr algn="just"/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uk-UA" sz="1400" b="1" dirty="0">
                <a:latin typeface="Times New Roman" pitchFamily="18" charset="0"/>
                <a:cs typeface="Times New Roman" pitchFamily="18" charset="0"/>
              </a:rPr>
              <a:t>в термін до 5 діб - 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488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(10,5%);</a:t>
            </a:r>
            <a:endParaRPr lang="uk-UA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-  в </a:t>
            </a:r>
            <a:r>
              <a:rPr lang="uk-UA" sz="1400" b="1" dirty="0">
                <a:latin typeface="Times New Roman" pitchFamily="18" charset="0"/>
                <a:cs typeface="Times New Roman" pitchFamily="18" charset="0"/>
              </a:rPr>
              <a:t>термін до 10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діб - 1713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(37%).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Позитивно – 4077 (88%)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звернень</a:t>
            </a:r>
          </a:p>
          <a:p>
            <a:pPr algn="just"/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Роз'яснено – 520 (11,2%)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звернень (довідки про відсутність  фондів в архівному відділі; відсутність затребуваних документів у фонді.)</a:t>
            </a:r>
          </a:p>
          <a:p>
            <a:pPr algn="just"/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Відмовлено – 36 (0,8%)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звернень (копії рішень, що не стосуються громадянина; архівні копії документів з особового складу)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14415" y="3571877"/>
            <a:ext cx="2071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Результати розгляду </a:t>
            </a:r>
          </a:p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звернень громадян</a:t>
            </a:r>
            <a:endParaRPr lang="ru-RU" dirty="0"/>
          </a:p>
        </p:txBody>
      </p:sp>
      <p:pic>
        <p:nvPicPr>
          <p:cNvPr id="10" name="Рисунок 9" descr="D:\other\foto.pn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86776" y="0"/>
            <a:ext cx="857224" cy="9286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0"/>
            <a:ext cx="7315176" cy="857232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uk-UA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Запити юридичних осіб </a:t>
            </a:r>
            <a:br>
              <a:rPr lang="uk-UA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2400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23833181"/>
              </p:ext>
            </p:extLst>
          </p:nvPr>
        </p:nvGraphicFramePr>
        <p:xfrm>
          <a:off x="971600" y="3714752"/>
          <a:ext cx="3744416" cy="3143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383740733"/>
              </p:ext>
            </p:extLst>
          </p:nvPr>
        </p:nvGraphicFramePr>
        <p:xfrm>
          <a:off x="971600" y="857231"/>
          <a:ext cx="3672408" cy="28575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725197596"/>
              </p:ext>
            </p:extLst>
          </p:nvPr>
        </p:nvGraphicFramePr>
        <p:xfrm>
          <a:off x="4860032" y="857232"/>
          <a:ext cx="4141124" cy="2643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214942" y="1000108"/>
            <a:ext cx="271464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3. Результати за термінами </a:t>
            </a:r>
          </a:p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розгляду</a:t>
            </a:r>
            <a:endParaRPr lang="ru-RU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860032" y="3714751"/>
            <a:ext cx="4141124" cy="289310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Всього в 2015 році  надійшло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776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запити,  що на </a:t>
            </a:r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297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менше, ніж у 2014 році.</a:t>
            </a:r>
          </a:p>
          <a:p>
            <a:pPr marL="342900" indent="-342900" algn="just">
              <a:buAutoNum type="arabicPeriod"/>
            </a:pPr>
            <a:endParaRPr lang="uk-UA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Позитивно – 519 (67%); </a:t>
            </a:r>
            <a:endParaRPr lang="uk-UA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Роз'яснено – 229 (29,5%);</a:t>
            </a:r>
            <a:endParaRPr lang="uk-UA" sz="1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Відмовлено – 28 (3,5%).</a:t>
            </a:r>
          </a:p>
          <a:p>
            <a:endParaRPr lang="uk-UA" sz="1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 startAt="3"/>
            </a:pP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Опрацьовано – 776 запити юридичних осіб,  з них:</a:t>
            </a:r>
          </a:p>
          <a:p>
            <a:r>
              <a:rPr lang="uk-UA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- в термін до 5 діб – 103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(13%);</a:t>
            </a:r>
          </a:p>
          <a:p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- в термін до 15 діб -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541 (70%);</a:t>
            </a:r>
            <a:endParaRPr lang="uk-UA" sz="1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- в термін до 20 діб</a:t>
            </a:r>
            <a:r>
              <a:rPr lang="uk-UA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32 (4%);</a:t>
            </a:r>
            <a:endParaRPr lang="uk-UA" sz="1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- в термін до 30 діб -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100(13%). </a:t>
            </a:r>
            <a:endParaRPr lang="uk-UA" sz="1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D:\other\foto.pn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86776" y="0"/>
            <a:ext cx="857224" cy="9286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5BA08ED8B5B9A548B092F047E8621AC9" ma:contentTypeVersion="0" ma:contentTypeDescription="Створення нового документа." ma:contentTypeScope="" ma:versionID="d941d1bd86f8ff1260a31562a9178a56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ffdeeba82958b12d33e6bb391080f2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вмісту"/>
        <xsd:element ref="dc:title" minOccurs="0" maxOccurs="1" ma:index="4" ma:displayName="Заголовок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30BC9B5-9999-4256-B051-79C0DAEF3D93}"/>
</file>

<file path=customXml/itemProps2.xml><?xml version="1.0" encoding="utf-8"?>
<ds:datastoreItem xmlns:ds="http://schemas.openxmlformats.org/officeDocument/2006/customXml" ds:itemID="{F41CFA53-7E46-4FA2-A26F-AB0D15231244}"/>
</file>

<file path=customXml/itemProps3.xml><?xml version="1.0" encoding="utf-8"?>
<ds:datastoreItem xmlns:ds="http://schemas.openxmlformats.org/officeDocument/2006/customXml" ds:itemID="{ACC14BB6-788C-4E8C-A11A-8A6C96AF6667}"/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1048</TotalTime>
  <Words>1054</Words>
  <Application>Microsoft Office PowerPoint</Application>
  <PresentationFormat>Екран (4:3)</PresentationFormat>
  <Paragraphs>279</Paragraphs>
  <Slides>10</Slides>
  <Notes>3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8" baseType="lpstr">
      <vt:lpstr>SimSun-ExtB</vt:lpstr>
      <vt:lpstr>Calibri</vt:lpstr>
      <vt:lpstr>Corbel</vt:lpstr>
      <vt:lpstr>Gill Sans MT</vt:lpstr>
      <vt:lpstr>Times New Roman</vt:lpstr>
      <vt:lpstr>Verdana</vt:lpstr>
      <vt:lpstr>Wingdings 2</vt:lpstr>
      <vt:lpstr>Солнцестояние</vt:lpstr>
      <vt:lpstr>Про роботу Архівного відділу міської ради у 2015році </vt:lpstr>
      <vt:lpstr>        Основні напрямки діяльності відділу</vt:lpstr>
      <vt:lpstr>   Станом на 01.01.2016 року в Архівному відділі                           зареєстровано 957 фонди, що налічують: </vt:lpstr>
      <vt:lpstr>Динаміка зростання кількості фондів і  одиниць зберігання  в Архівному відділі</vt:lpstr>
      <vt:lpstr>                        Ліквідовані у 2015 році</vt:lpstr>
      <vt:lpstr>                    Результати роботи        експертної комісії   Архівного відділу </vt:lpstr>
      <vt:lpstr>Робота відділу  з ЕПК ДАВО </vt:lpstr>
      <vt:lpstr>Звернення громадян</vt:lpstr>
      <vt:lpstr>Запити юридичних осіб    </vt:lpstr>
      <vt:lpstr>Переведення в електронний вигляд документів фонду №1 – Вінницька міська рада та її виконавчий комітет </vt:lpstr>
    </vt:vector>
  </TitlesOfParts>
  <Company>Dom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 роботу архівного відділу міської ради в 2014році </dc:title>
  <dc:creator>aladina</dc:creator>
  <cp:lastModifiedBy>Аладіна Тетяна Михайлівна</cp:lastModifiedBy>
  <cp:revision>102</cp:revision>
  <dcterms:created xsi:type="dcterms:W3CDTF">2015-01-21T10:16:45Z</dcterms:created>
  <dcterms:modified xsi:type="dcterms:W3CDTF">2016-02-05T08:23:49Z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0x0101005BA08ED8B5B9A548B092F047E8621AC9</vt:lpwstr>
  </property>
</Properties>
</file>